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E1DF941-5B91-451C-A8CE-72B805255C8B}">
  <a:tblStyle styleId="{7E1DF941-5B91-451C-A8CE-72B805255C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96a0100aa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96a0100a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96a0100a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996a0100a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96a0100aa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96a0100a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96a0100a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996a0100a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96a0100aa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996a0100a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996a0100aa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996a0100aa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997fbe50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2997fbe50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997fbe505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997fbe505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997fbe505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997fbe505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997fbe505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997fbe505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96a0100a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96a0100a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997fbe505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997fbe505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997fbe505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997fbe505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997fbe505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2997fbe505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997fbe505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997fbe505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997fbe505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997fbe505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99eca3ba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99eca3ba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96a0100a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96a0100a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96a0100a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96a0100a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96a0100a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96a0100a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96a0100a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996a0100a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96a0100a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96a0100a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96a0100aa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96a0100aa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7523">
            <a:off x="636050" y="233126"/>
            <a:ext cx="2114450" cy="1272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1446075"/>
            <a:ext cx="8520600" cy="1706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Calculus for Middle Schoolers!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0000" y="3483825"/>
            <a:ext cx="2814300" cy="11856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So… What is Infinity?</a:t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Infinity is </a:t>
            </a:r>
            <a:r>
              <a:rPr lang="en" sz="2500" u="sng">
                <a:solidFill>
                  <a:srgbClr val="FF0000"/>
                </a:solidFill>
              </a:rPr>
              <a:t>NOT</a:t>
            </a:r>
            <a:r>
              <a:rPr lang="en" sz="2500">
                <a:solidFill>
                  <a:srgbClr val="FF0000"/>
                </a:solidFill>
              </a:rPr>
              <a:t> </a:t>
            </a:r>
            <a:r>
              <a:rPr lang="en" sz="2500">
                <a:solidFill>
                  <a:schemeClr val="dk1"/>
                </a:solidFill>
              </a:rPr>
              <a:t>a number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Infinity is an idea!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1/</a:t>
            </a:r>
            <a:r>
              <a:rPr lang="en" sz="2800">
                <a:solidFill>
                  <a:schemeClr val="dk1"/>
                </a:solidFill>
              </a:rPr>
              <a:t>∞ ≠ 0, but we can get </a:t>
            </a:r>
            <a:r>
              <a:rPr i="1" lang="en" sz="2800">
                <a:solidFill>
                  <a:schemeClr val="dk1"/>
                </a:solidFill>
              </a:rPr>
              <a:t>infinitely </a:t>
            </a:r>
            <a:r>
              <a:rPr lang="en" sz="2800">
                <a:solidFill>
                  <a:schemeClr val="dk1"/>
                </a:solidFill>
              </a:rPr>
              <a:t>close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957775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Area</a:t>
            </a:r>
            <a:endParaRPr sz="4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676" y="3685843"/>
            <a:ext cx="7176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291" y="3685843"/>
            <a:ext cx="7176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703" y="3069786"/>
            <a:ext cx="7176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9487" y="3685837"/>
            <a:ext cx="7176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502" y="3685837"/>
            <a:ext cx="7176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9475" y="3069781"/>
            <a:ext cx="7176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502" y="3069781"/>
            <a:ext cx="7176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106" y="3069781"/>
            <a:ext cx="7176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106" y="2422202"/>
            <a:ext cx="7176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106" y="3685837"/>
            <a:ext cx="7176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502" y="2422202"/>
            <a:ext cx="7176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898" y="2453725"/>
            <a:ext cx="7176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502" y="1806146"/>
            <a:ext cx="7176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106" y="1774623"/>
            <a:ext cx="7176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106" y="1127044"/>
            <a:ext cx="7176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705" y="1127047"/>
            <a:ext cx="6711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705" y="3685834"/>
            <a:ext cx="6711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705" y="3069775"/>
            <a:ext cx="6711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705" y="2453716"/>
            <a:ext cx="6711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705" y="1790381"/>
            <a:ext cx="6711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705" y="463713"/>
            <a:ext cx="671100" cy="615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1" name="Google Shape;141;p24"/>
          <p:cNvSpPr/>
          <p:nvPr/>
        </p:nvSpPr>
        <p:spPr>
          <a:xfrm rot="-5400292">
            <a:off x="2563220" y="272805"/>
            <a:ext cx="3529800" cy="4074600"/>
          </a:xfrm>
          <a:prstGeom prst="rtTriangl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4"/>
          <p:cNvSpPr txBox="1"/>
          <p:nvPr/>
        </p:nvSpPr>
        <p:spPr>
          <a:xfrm>
            <a:off x="1199725" y="1006125"/>
            <a:ext cx="218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21 Quarters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2076099" y="4218075"/>
            <a:ext cx="467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 1	   2		3	    4		 5	     6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2127925" y="3991004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2628809" y="3991004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3192131" y="3991004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3755453" y="3991004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6008742" y="2427070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6008742" y="2948381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6008742" y="3469693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6008742" y="3991004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5445420" y="3991004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4882098" y="3991004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4318776" y="3991004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5445420" y="3469693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6008742" y="1384448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6008742" y="1905759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3755453" y="3469693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4318776" y="3469693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4882098" y="2427070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4882098" y="3469693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4882098" y="2948381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5432511" y="1905759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5445420" y="2427070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5445420" y="2948381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3192131" y="2948381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3192131" y="3469693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2628809" y="3469693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3755453" y="2948381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3755453" y="2427070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4318776" y="2948381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4318776" y="2427070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4318776" y="1905759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4882098" y="1905759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4882098" y="1384448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5432511" y="1384448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5432511" y="863136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5995833" y="863136"/>
            <a:ext cx="563400" cy="52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 rotWithShape="1">
          <a:blip r:embed="rId3">
            <a:alphaModFix/>
          </a:blip>
          <a:srcRect b="4038" l="3092" r="3763" t="3761"/>
          <a:stretch/>
        </p:blipFill>
        <p:spPr>
          <a:xfrm>
            <a:off x="5995833" y="341825"/>
            <a:ext cx="563400" cy="521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 rot="-5400261">
            <a:off x="2294828" y="320275"/>
            <a:ext cx="3947100" cy="4155600"/>
          </a:xfrm>
          <a:prstGeom prst="rtTriangl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1864475" y="4512325"/>
            <a:ext cx="50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 1	2	  3	    4	     5		6	  7	   8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1308125" y="1021350"/>
            <a:ext cx="188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36 Nickels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023338" y="364197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023338" y="391195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023338" y="418192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2738870" y="391195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2738870" y="418192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2462032" y="418192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87902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2171025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112154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2462032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823327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534500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258751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976464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694176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418428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139410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860392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584643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306715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029877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2753039" y="44519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299631" y="418192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299631" y="391195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860392" y="391195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306715" y="364197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862571" y="418192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583554" y="3644388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590093" y="391195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584643" y="418192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299631" y="337200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583554" y="337200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583554" y="310202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4" name="Google Shape;224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860392" y="364197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860392" y="3374413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6" name="Google Shape;226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860392" y="310202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3862571" y="283687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8" name="Google Shape;228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141589" y="283687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139410" y="3109263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139410" y="3374413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143769" y="364197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137230" y="2564487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137230" y="3913157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139410" y="418192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5" name="Google Shape;235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416248" y="310202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416248" y="2835669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416248" y="2562074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8" name="Google Shape;238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414068" y="3375016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9" name="Google Shape;239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427147" y="364378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0" name="Google Shape;240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427147" y="3913458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1" name="Google Shape;241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703985" y="3916173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2" name="Google Shape;242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419518" y="418554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980823" y="418856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4" name="Google Shape;244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694176" y="2564487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5" name="Google Shape;245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693086" y="2834462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6" name="Google Shape;246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798259" y="2834462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7" name="Google Shape;247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969924" y="310685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8" name="Google Shape;248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798259" y="310685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9" name="Google Shape;249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246762" y="3379239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0" name="Google Shape;250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802618" y="3379239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1" name="Google Shape;251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547579" y="3651627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2" name="Google Shape;252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817877" y="3651627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3" name="Google Shape;253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822237" y="392401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4" name="Google Shape;254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823327" y="4196403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5" name="Google Shape;255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112154" y="4196403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6" name="Google Shape;256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690906" y="310293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7" name="Google Shape;257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693086" y="3374413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8" name="Google Shape;258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967744" y="3375318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9" name="Google Shape;259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969924" y="364680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0" name="Google Shape;260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975374" y="391557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1" name="Google Shape;261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246762" y="3919189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2" name="Google Shape;262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255482" y="418675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3" name="Google Shape;263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523600" y="4191577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4" name="Google Shape;264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697446" y="418675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5" name="Google Shape;265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690906" y="3647397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6" name="Google Shape;266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967744" y="257081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7" name="Google Shape;267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971014" y="283687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8" name="Google Shape;268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245672" y="2834462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9" name="Google Shape;269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247852" y="3109263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0" name="Google Shape;270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523600" y="3111676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1" name="Google Shape;271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524690" y="338165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2" name="Google Shape;272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254392" y="3651627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3" name="Google Shape;273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526325" y="3916776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4" name="Google Shape;274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414068" y="229692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5" name="Google Shape;275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690906" y="2289686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6" name="Google Shape;276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967744" y="2294512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7" name="Google Shape;277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690906" y="2022124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8" name="Google Shape;278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976464" y="2018214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9" name="Google Shape;279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4967744" y="174491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0" name="Google Shape;280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251122" y="2289686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1" name="Google Shape;281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244582" y="256690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2" name="Google Shape;282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525780" y="2562074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3" name="Google Shape;283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521421" y="2839288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4" name="Google Shape;284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91172" y="2017298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5" name="Google Shape;285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91172" y="2289686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6" name="Google Shape;286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91172" y="2562074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7" name="Google Shape;287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91172" y="2842907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8" name="Google Shape;288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91172" y="310685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9" name="Google Shape;289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81363" y="3396129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0" name="Google Shape;290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81363" y="3651627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1" name="Google Shape;291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91172" y="392401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2" name="Google Shape;292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87902" y="4196403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3" name="Google Shape;293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244582" y="174491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4" name="Google Shape;294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244582" y="2017298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5" name="Google Shape;295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244582" y="1472522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6" name="Google Shape;296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81363" y="1233914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521421" y="174491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8" name="Google Shape;298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91172" y="149182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9" name="Google Shape;299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91172" y="176180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0" name="Google Shape;300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094715" y="2022124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075097" y="2289686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2" name="Google Shape;302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523600" y="1470109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3" name="Google Shape;303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531230" y="1200134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4" name="Google Shape;304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794989" y="2562074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5" name="Google Shape;305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817877" y="176180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6" name="Google Shape;306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798259" y="2017298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7" name="Google Shape;307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812973" y="1472522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8" name="Google Shape;308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075097" y="2289686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9" name="Google Shape;309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812973" y="1233914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0" name="Google Shape;310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808068" y="961526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1" name="Google Shape;311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094715" y="1761800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2" name="Google Shape;312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097168" y="1233914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3" name="Google Shape;313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094715" y="966352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4" name="Google Shape;314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81363" y="966352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5" name="Google Shape;315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094715" y="706028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6" name="Google Shape;316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81363" y="693964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7" name="Google Shape;317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391172" y="421576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8" name="Google Shape;318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104525" y="1494238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9" name="Google Shape;319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077277" y="2834462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0" name="Google Shape;320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093080" y="2572932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1" name="Google Shape;321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094715" y="3112279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2" name="Google Shape;322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079457" y="3379239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3" name="Google Shape;323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077277" y="3654341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4" name="Google Shape;324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6123053" y="3924015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5" name="Google Shape;325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521421" y="2292099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6" name="Google Shape;326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521421" y="2017298"/>
            <a:ext cx="277800" cy="27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7" name="Google Shape;327;p26"/>
          <p:cNvPicPr preferRelativeResize="0"/>
          <p:nvPr/>
        </p:nvPicPr>
        <p:blipFill rotWithShape="1">
          <a:blip r:embed="rId3">
            <a:alphaModFix/>
          </a:blip>
          <a:srcRect b="1913" l="1080" r="1605" t="1951"/>
          <a:stretch/>
        </p:blipFill>
        <p:spPr>
          <a:xfrm>
            <a:off x="5798259" y="2289686"/>
            <a:ext cx="277800" cy="27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28" name="Google Shape;328;p26"/>
          <p:cNvSpPr/>
          <p:nvPr/>
        </p:nvSpPr>
        <p:spPr>
          <a:xfrm rot="-5400492">
            <a:off x="2289681" y="337650"/>
            <a:ext cx="4188900" cy="4425600"/>
          </a:xfrm>
          <a:prstGeom prst="rtTriangl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6"/>
          <p:cNvSpPr txBox="1"/>
          <p:nvPr/>
        </p:nvSpPr>
        <p:spPr>
          <a:xfrm>
            <a:off x="2088625" y="4738450"/>
            <a:ext cx="5687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 1   2   3   4   5   6   7   8   9  10 11 12 13 14 15 16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1017175" y="1236350"/>
            <a:ext cx="199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136 Dimes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14" y="2541261"/>
            <a:ext cx="2979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6" name="Google Shape;3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096" y="2541261"/>
            <a:ext cx="2979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7" name="Google Shape;3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307" y="2233234"/>
            <a:ext cx="2979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8" name="Google Shape;3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662" y="2541258"/>
            <a:ext cx="2979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9" name="Google Shape;3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650" y="2541258"/>
            <a:ext cx="2979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0" name="Google Shape;3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657" y="2233231"/>
            <a:ext cx="2979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1" name="Google Shape;3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650" y="2233231"/>
            <a:ext cx="2979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2" name="Google Shape;3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427" y="2233231"/>
            <a:ext cx="2979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3" name="Google Shape;3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427" y="1909442"/>
            <a:ext cx="2979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4" name="Google Shape;3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427" y="2541258"/>
            <a:ext cx="2979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5" name="Google Shape;3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650" y="1909442"/>
            <a:ext cx="2979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6" name="Google Shape;3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873" y="1925204"/>
            <a:ext cx="2979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7" name="Google Shape;3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650" y="1601415"/>
            <a:ext cx="2979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8" name="Google Shape;3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427" y="1585654"/>
            <a:ext cx="2979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9" name="Google Shape;3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427" y="1261866"/>
            <a:ext cx="2979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0" name="Google Shape;3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201" y="1261867"/>
            <a:ext cx="2784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1" name="Google Shape;3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202" y="2541256"/>
            <a:ext cx="2784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2" name="Google Shape;3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202" y="2233228"/>
            <a:ext cx="2784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3" name="Google Shape;3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201" y="1925199"/>
            <a:ext cx="2784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4" name="Google Shape;3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202" y="1593533"/>
            <a:ext cx="278400" cy="30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5" name="Google Shape;3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201" y="930201"/>
            <a:ext cx="278400" cy="307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6" name="Google Shape;356;p27"/>
          <p:cNvSpPr/>
          <p:nvPr/>
        </p:nvSpPr>
        <p:spPr>
          <a:xfrm rot="-5400000">
            <a:off x="618386" y="1007991"/>
            <a:ext cx="1764900" cy="1690800"/>
          </a:xfrm>
          <a:prstGeom prst="rtTriangl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3726535" y="2640565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8" name="Google Shape;358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3917093" y="2640565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9" name="Google Shape;359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131405" y="2640565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0" name="Google Shape;360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345716" y="2640565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1" name="Google Shape;361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5202963" y="1925015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2" name="Google Shape;362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5202963" y="2163532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3" name="Google Shape;363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5202963" y="2402048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4" name="Google Shape;364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5202963" y="2640565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5" name="Google Shape;365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988652" y="2640565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6" name="Google Shape;366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774340" y="2640565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7" name="Google Shape;367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560028" y="2640565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8" name="Google Shape;368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988652" y="2402048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9" name="Google Shape;369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5202963" y="1447981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0" name="Google Shape;370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5202963" y="1686498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1" name="Google Shape;371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345716" y="2402048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2" name="Google Shape;372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560028" y="2402048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3" name="Google Shape;373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774340" y="1925015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4" name="Google Shape;374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774340" y="2402048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5" name="Google Shape;375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774340" y="2163532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6" name="Google Shape;376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983740" y="1686498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7" name="Google Shape;377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988652" y="1925015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8" name="Google Shape;378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988652" y="2163532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9" name="Google Shape;379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131405" y="2163532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0" name="Google Shape;380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131405" y="2402048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1" name="Google Shape;381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3917093" y="2402048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2" name="Google Shape;382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345716" y="2163532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3" name="Google Shape;383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345716" y="1925015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4" name="Google Shape;384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560028" y="2163532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5" name="Google Shape;385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560028" y="1925015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6" name="Google Shape;386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560028" y="1686498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7" name="Google Shape;387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774340" y="1686498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8" name="Google Shape;388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774340" y="1447981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9" name="Google Shape;389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983740" y="1447981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0" name="Google Shape;390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983740" y="1209465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1" name="Google Shape;391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5198052" y="1209465"/>
            <a:ext cx="214500" cy="23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2" name="Google Shape;392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5198052" y="970948"/>
            <a:ext cx="214500" cy="23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3" name="Google Shape;393;p27"/>
          <p:cNvSpPr/>
          <p:nvPr/>
        </p:nvSpPr>
        <p:spPr>
          <a:xfrm rot="-5400576">
            <a:off x="3639125" y="1136658"/>
            <a:ext cx="1789200" cy="1566900"/>
          </a:xfrm>
          <a:prstGeom prst="rtTriangl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571530" y="2338483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5" name="Google Shape;395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571530" y="245079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6" name="Google Shape;396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571530" y="256311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7" name="Google Shape;397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472408" y="245079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8" name="Google Shape;398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472408" y="256311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9" name="Google Shape;399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375944" y="256311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0" name="Google Shape;400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3910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1" name="Google Shape;401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274543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2" name="Google Shape;402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47826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3" name="Google Shape;403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375944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4" name="Google Shape;404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547184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5" name="Google Shape;405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446542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6" name="Google Shape;406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350458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7" name="Google Shape;407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252095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8" name="Google Shape;408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153732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9" name="Google Shape;409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057648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0" name="Google Shape;410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960425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1" name="Google Shape;411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863201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2" name="Google Shape;412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767117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3" name="Google Shape;413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670273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4" name="Google Shape;414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573809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5" name="Google Shape;415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477345" y="267543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6" name="Google Shape;416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667804" y="256311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7" name="Google Shape;417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667804" y="245079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8" name="Google Shape;418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863201" y="245079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9" name="Google Shape;419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670273" y="2338483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0" name="Google Shape;420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863961" y="256311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1" name="Google Shape;421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766737" y="2339487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2" name="Google Shape;422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769016" y="245079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3" name="Google Shape;423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767117" y="256311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4" name="Google Shape;424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667804" y="2226167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5" name="Google Shape;425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766737" y="2226167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6" name="Google Shape;426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766737" y="2113851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7" name="Google Shape;427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863201" y="2338483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8" name="Google Shape;428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863201" y="2227171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9" name="Google Shape;429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863201" y="2113851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0" name="Google Shape;430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863961" y="2003543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1" name="Google Shape;431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961184" y="2003543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2" name="Google Shape;432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960425" y="2116863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3" name="Google Shape;433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960425" y="2227171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4" name="Google Shape;434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961944" y="2338483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5" name="Google Shape;435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959665" y="189022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6" name="Google Shape;436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959665" y="245130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7" name="Google Shape;437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6960425" y="256311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8" name="Google Shape;438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056889" y="2113851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9" name="Google Shape;439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056889" y="2003041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0" name="Google Shape;440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056889" y="188922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1" name="Google Shape;441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056129" y="2227422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2" name="Google Shape;442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060686" y="2339236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3" name="Google Shape;443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060686" y="2451426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4" name="Google Shape;444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157150" y="2452555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5" name="Google Shape;445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058028" y="256462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6" name="Google Shape;446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253614" y="2565875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7" name="Google Shape;447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153732" y="189022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8" name="Google Shape;448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153353" y="2002539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9" name="Google Shape;449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538449" y="2002539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0" name="Google Shape;450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249817" y="2115859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1" name="Google Shape;451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538449" y="2115859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2" name="Google Shape;452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346281" y="222917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3" name="Google Shape;453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539968" y="222917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4" name="Google Shape;454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451100" y="234249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5" name="Google Shape;455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545285" y="234249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6" name="Google Shape;456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546804" y="2455817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7" name="Google Shape;457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547184" y="2569137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8" name="Google Shape;458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47826" y="2569137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9" name="Google Shape;459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152593" y="211422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0" name="Google Shape;460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153353" y="2227171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1" name="Google Shape;461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249057" y="2227547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2" name="Google Shape;462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249817" y="234049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3" name="Google Shape;463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251715" y="245230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4" name="Google Shape;464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346281" y="245381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5" name="Google Shape;465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349319" y="2565122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6" name="Google Shape;466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442745" y="2567129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7" name="Google Shape;467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154872" y="2565122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8" name="Google Shape;468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152593" y="234073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9" name="Google Shape;469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249057" y="189285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0" name="Google Shape;470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250196" y="2003543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1" name="Google Shape;471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345901" y="2002539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2" name="Google Shape;472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346660" y="2116863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3" name="Google Shape;473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442745" y="2117867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4" name="Google Shape;474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443124" y="2230182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5" name="Google Shape;475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348939" y="234249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6" name="Google Shape;476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443694" y="2452806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7" name="Google Shape;477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056129" y="1778912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8" name="Google Shape;478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152593" y="177590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9" name="Google Shape;479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249057" y="177790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0" name="Google Shape;480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152593" y="1664589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1" name="Google Shape;481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252095" y="1662962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2" name="Google Shape;482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249057" y="1549261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3" name="Google Shape;483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347800" y="177590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345521" y="189122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443504" y="188922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6" name="Google Shape;486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441985" y="2004547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7" name="Google Shape;487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5049" y="1662581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8" name="Google Shape;488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5049" y="177590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9" name="Google Shape;489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5049" y="188922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0" name="Google Shape;490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5049" y="2006053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1" name="Google Shape;491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5049" y="2115859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2" name="Google Shape;492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1631" y="2236205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3" name="Google Shape;493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1631" y="234249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4" name="Google Shape;494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5049" y="2455817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5" name="Google Shape;495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3910" y="2569137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6" name="Google Shape;496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345521" y="1549261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7" name="Google Shape;497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345521" y="1662581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8" name="Google Shape;498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345521" y="1435942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9" name="Google Shape;499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1631" y="1336676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0" name="Google Shape;500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441985" y="1549261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1" name="Google Shape;501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5049" y="1443972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2" name="Google Shape;502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5049" y="155628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3" name="Google Shape;503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41749" y="1664589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4" name="Google Shape;504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34913" y="177590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5" name="Google Shape;505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442745" y="143493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6" name="Google Shape;506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445403" y="1322622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7" name="Google Shape;507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537310" y="188922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8" name="Google Shape;508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545285" y="155628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9" name="Google Shape;509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538449" y="1662581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0" name="Google Shape;510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543576" y="1435942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1" name="Google Shape;511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34913" y="1775900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2" name="Google Shape;512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543576" y="1336676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3" name="Google Shape;513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541867" y="1223356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4" name="Google Shape;514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41749" y="155628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5" name="Google Shape;515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42604" y="1336676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6" name="Google Shape;516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41749" y="122536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7" name="Google Shape;517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1631" y="122536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8" name="Google Shape;518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41749" y="111706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9" name="Google Shape;519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1631" y="111204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0" name="Google Shape;520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745049" y="998725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1" name="Google Shape;521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45167" y="1444976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2" name="Google Shape;522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35673" y="2002539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3" name="Google Shape;523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41179" y="1893737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4" name="Google Shape;524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41749" y="211811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5" name="Google Shape;525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36432" y="2229178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6" name="Google Shape;526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35673" y="2343627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7" name="Google Shape;527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651623" y="2455817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8" name="Google Shape;528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441985" y="1776904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9" name="Google Shape;529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441985" y="1662581"/>
            <a:ext cx="96600" cy="11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30" name="Google Shape;530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538449" y="1775900"/>
            <a:ext cx="96600" cy="112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1" name="Google Shape;531;p27"/>
          <p:cNvSpPr/>
          <p:nvPr/>
        </p:nvSpPr>
        <p:spPr>
          <a:xfrm rot="-5400592">
            <a:off x="6174204" y="1099222"/>
            <a:ext cx="1743000" cy="1542000"/>
          </a:xfrm>
          <a:prstGeom prst="rtTriangl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2" name="Google Shape;5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650" y="3157300"/>
            <a:ext cx="672000" cy="665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33" name="Google Shape;533;p27"/>
          <p:cNvPicPr preferRelativeResize="0"/>
          <p:nvPr/>
        </p:nvPicPr>
        <p:blipFill rotWithShape="1">
          <a:blip r:embed="rId4">
            <a:alphaModFix/>
          </a:blip>
          <a:srcRect b="4038" l="3092" r="3763" t="3761"/>
          <a:stretch/>
        </p:blipFill>
        <p:spPr>
          <a:xfrm>
            <a:off x="4439275" y="3264238"/>
            <a:ext cx="456000" cy="451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34" name="Google Shape;534;p27"/>
          <p:cNvPicPr preferRelativeResize="0"/>
          <p:nvPr/>
        </p:nvPicPr>
        <p:blipFill rotWithShape="1">
          <a:blip r:embed="rId5">
            <a:alphaModFix/>
          </a:blip>
          <a:srcRect b="1913" l="1080" r="1605" t="1951"/>
          <a:stretch/>
        </p:blipFill>
        <p:spPr>
          <a:xfrm>
            <a:off x="7047900" y="3338808"/>
            <a:ext cx="306000" cy="302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Graphs and Lines</a:t>
            </a:r>
            <a:endParaRPr/>
          </a:p>
        </p:txBody>
      </p:sp>
      <p:pic>
        <p:nvPicPr>
          <p:cNvPr id="540" name="Google Shape;5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697" y="1413250"/>
            <a:ext cx="3121650" cy="301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8"/>
          <p:cNvSpPr txBox="1"/>
          <p:nvPr/>
        </p:nvSpPr>
        <p:spPr>
          <a:xfrm>
            <a:off x="4862050" y="1786800"/>
            <a:ext cx="3542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Characteristics?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Observations?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Area??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887" y="634125"/>
            <a:ext cx="4086224" cy="387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75" y="464100"/>
            <a:ext cx="4086224" cy="38752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52" name="Google Shape;552;p30"/>
          <p:cNvGraphicFramePr/>
          <p:nvPr/>
        </p:nvGraphicFramePr>
        <p:xfrm>
          <a:off x="4956700" y="81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{7E1DF941-5B91-451C-A8CE-72B805255C8B}</a:tableStyleId>
              </a:tblPr>
              <a:tblGrid>
                <a:gridCol w="1288925"/>
                <a:gridCol w="1288925"/>
                <a:gridCol w="1288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x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0.5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0.5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53" name="Google Shape;553;p30"/>
          <p:cNvSpPr txBox="1"/>
          <p:nvPr/>
        </p:nvSpPr>
        <p:spPr>
          <a:xfrm>
            <a:off x="5292850" y="2685925"/>
            <a:ext cx="3870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		0.5 – 2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Slope = ———— = –1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		2 – 0.5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475" y="76200"/>
            <a:ext cx="8307052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Agenda…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What is Calculus? Why do we care?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Infinity, Areas, Tangents, Derivatives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Lecture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Worksheet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Q&amp;A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50" y="0"/>
            <a:ext cx="80105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600" y="152400"/>
            <a:ext cx="783067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575" y="325875"/>
            <a:ext cx="4395224" cy="4246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4" name="Google Shape;574;p34"/>
          <p:cNvCxnSpPr/>
          <p:nvPr/>
        </p:nvCxnSpPr>
        <p:spPr>
          <a:xfrm>
            <a:off x="1318925" y="2399550"/>
            <a:ext cx="1826700" cy="1807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5" name="Google Shape;575;p34"/>
          <p:cNvSpPr txBox="1"/>
          <p:nvPr/>
        </p:nvSpPr>
        <p:spPr>
          <a:xfrm>
            <a:off x="6507425" y="671475"/>
            <a:ext cx="165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Tangent lines!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76" name="Google Shape;576;p34"/>
          <p:cNvSpPr txBox="1"/>
          <p:nvPr/>
        </p:nvSpPr>
        <p:spPr>
          <a:xfrm>
            <a:off x="5480475" y="1441700"/>
            <a:ext cx="3505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Tangent lines</a:t>
            </a:r>
            <a:r>
              <a:rPr lang="en" sz="1800">
                <a:solidFill>
                  <a:schemeClr val="dk1"/>
                </a:solidFill>
              </a:rPr>
              <a:t> help us find the </a:t>
            </a:r>
            <a:r>
              <a:rPr i="1" lang="en" sz="1800">
                <a:solidFill>
                  <a:schemeClr val="dk1"/>
                </a:solidFill>
              </a:rPr>
              <a:t>instantaneous </a:t>
            </a:r>
            <a:r>
              <a:rPr lang="en" sz="1800">
                <a:solidFill>
                  <a:schemeClr val="dk1"/>
                </a:solidFill>
              </a:rPr>
              <a:t>(a single moment) slope of a </a:t>
            </a:r>
            <a:r>
              <a:rPr lang="en" sz="1800">
                <a:solidFill>
                  <a:srgbClr val="FF0000"/>
                </a:solidFill>
              </a:rPr>
              <a:t>curve</a:t>
            </a:r>
            <a:r>
              <a:rPr lang="en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This is called a </a:t>
            </a:r>
            <a:r>
              <a:rPr i="1" lang="en" sz="1800">
                <a:solidFill>
                  <a:srgbClr val="FFFF00"/>
                </a:solidFill>
              </a:rPr>
              <a:t>derivative</a:t>
            </a:r>
            <a:endParaRPr i="1" sz="1800"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We know rise/run, but not for curves!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Smaller width = more accuracy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5"/>
          <p:cNvSpPr txBox="1"/>
          <p:nvPr>
            <p:ph type="title"/>
          </p:nvPr>
        </p:nvSpPr>
        <p:spPr>
          <a:xfrm>
            <a:off x="311700" y="50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582" name="Google Shape;582;p35"/>
          <p:cNvSpPr txBox="1"/>
          <p:nvPr>
            <p:ph idx="1" type="body"/>
          </p:nvPr>
        </p:nvSpPr>
        <p:spPr>
          <a:xfrm>
            <a:off x="311700" y="1310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Infinity is </a:t>
            </a:r>
            <a:r>
              <a:rPr lang="en" u="sng">
                <a:solidFill>
                  <a:schemeClr val="dk1"/>
                </a:solidFill>
              </a:rPr>
              <a:t>NOT</a:t>
            </a:r>
            <a:r>
              <a:rPr lang="en">
                <a:solidFill>
                  <a:schemeClr val="dk1"/>
                </a:solidFill>
              </a:rPr>
              <a:t> a number, but an idea.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1/∞ ≠ 0. We can get </a:t>
            </a:r>
            <a:r>
              <a:rPr i="1" lang="en">
                <a:solidFill>
                  <a:schemeClr val="dk1"/>
                </a:solidFill>
              </a:rPr>
              <a:t>infinitely close </a:t>
            </a:r>
            <a:r>
              <a:rPr lang="en">
                <a:solidFill>
                  <a:schemeClr val="dk1"/>
                </a:solidFill>
              </a:rPr>
              <a:t>to 0, but can never touch it.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We can use infinity to estimate areas of shapes, curves, and functions.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Tangent curves can give us the instantaneous slope for any infinitely small point on a graph.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care about Calculus?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talk about Infinity…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22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How many numbers are </a:t>
            </a:r>
            <a:r>
              <a:rPr lang="en" sz="2200">
                <a:solidFill>
                  <a:schemeClr val="dk1"/>
                </a:solidFill>
              </a:rPr>
              <a:t>between</a:t>
            </a:r>
            <a:r>
              <a:rPr lang="en" sz="2200">
                <a:solidFill>
                  <a:schemeClr val="dk1"/>
                </a:solidFill>
              </a:rPr>
              <a:t> 1 and 2?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225000"/>
            <a:ext cx="8520600" cy="14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8118"/>
              <a:t>∞</a:t>
            </a:r>
            <a:endParaRPr sz="3420"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22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1  &lt;  1.</a:t>
            </a:r>
            <a:r>
              <a:rPr lang="en" sz="2200">
                <a:solidFill>
                  <a:srgbClr val="FF0000"/>
                </a:solidFill>
              </a:rPr>
              <a:t>1</a:t>
            </a:r>
            <a:r>
              <a:rPr lang="en" sz="2200">
                <a:solidFill>
                  <a:schemeClr val="dk1"/>
                </a:solidFill>
              </a:rPr>
              <a:t>  &lt;  2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13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8320"/>
              <a:t>∞</a:t>
            </a:r>
            <a:endParaRPr sz="8320"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22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1  &lt;  1.</a:t>
            </a:r>
            <a:r>
              <a:rPr lang="en" sz="2200">
                <a:solidFill>
                  <a:srgbClr val="FF0000"/>
                </a:solidFill>
              </a:rPr>
              <a:t>11</a:t>
            </a:r>
            <a:r>
              <a:rPr lang="en" sz="2200">
                <a:solidFill>
                  <a:schemeClr val="dk1"/>
                </a:solidFill>
              </a:rPr>
              <a:t>  &lt;  2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13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8019"/>
              <a:t>∞</a:t>
            </a:r>
            <a:endParaRPr sz="8019"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22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1  &lt;  1.</a:t>
            </a:r>
            <a:r>
              <a:rPr lang="en" sz="2200">
                <a:solidFill>
                  <a:srgbClr val="FF0000"/>
                </a:solidFill>
              </a:rPr>
              <a:t>111</a:t>
            </a:r>
            <a:r>
              <a:rPr lang="en" sz="2200">
                <a:solidFill>
                  <a:schemeClr val="dk1"/>
                </a:solidFill>
              </a:rPr>
              <a:t>  &lt;  2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13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8019"/>
              <a:t>∞</a:t>
            </a:r>
            <a:endParaRPr sz="8019"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22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1  &lt;  1.</a:t>
            </a:r>
            <a:r>
              <a:rPr lang="en" sz="2200">
                <a:solidFill>
                  <a:srgbClr val="FF0000"/>
                </a:solidFill>
              </a:rPr>
              <a:t>111…</a:t>
            </a:r>
            <a:r>
              <a:rPr lang="en" sz="2200">
                <a:solidFill>
                  <a:schemeClr val="dk1"/>
                </a:solidFill>
              </a:rPr>
              <a:t>  &lt;  2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1/∞ ?</a:t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363" y="1751938"/>
            <a:ext cx="5913274" cy="2217476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